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97" r:id="rId3"/>
    <p:sldId id="299" r:id="rId4"/>
    <p:sldId id="298" r:id="rId5"/>
    <p:sldId id="301" r:id="rId6"/>
    <p:sldId id="302" r:id="rId7"/>
    <p:sldId id="304" r:id="rId8"/>
    <p:sldId id="303" r:id="rId9"/>
    <p:sldId id="263" r:id="rId10"/>
    <p:sldId id="316" r:id="rId11"/>
    <p:sldId id="317" r:id="rId12"/>
    <p:sldId id="266" r:id="rId13"/>
    <p:sldId id="308" r:id="rId14"/>
    <p:sldId id="313" r:id="rId15"/>
    <p:sldId id="315" r:id="rId16"/>
    <p:sldId id="314" r:id="rId17"/>
    <p:sldId id="309" r:id="rId18"/>
    <p:sldId id="310" r:id="rId19"/>
    <p:sldId id="311" r:id="rId20"/>
    <p:sldId id="312" r:id="rId21"/>
    <p:sldId id="278" r:id="rId22"/>
    <p:sldId id="293" r:id="rId23"/>
    <p:sldId id="265" r:id="rId24"/>
    <p:sldId id="26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FEFEFE"/>
    <a:srgbClr val="000000"/>
    <a:srgbClr val="FFC000"/>
    <a:srgbClr val="C4A8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05"/>
    <p:restoredTop sz="91224"/>
  </p:normalViewPr>
  <p:slideViewPr>
    <p:cSldViewPr snapToGrid="0" snapToObjects="1">
      <p:cViewPr>
        <p:scale>
          <a:sx n="100" d="100"/>
          <a:sy n="100" d="100"/>
        </p:scale>
        <p:origin x="213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DB5A6A-1371-5146-AEA0-9F3E6E323E0A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B6B02A-CE46-D845-B55E-67292777F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05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</a:t>
            </a:r>
            <a:r>
              <a:rPr lang="en-US" dirty="0" err="1"/>
              <a:t>unsplash.com</a:t>
            </a:r>
            <a:r>
              <a:rPr lang="en-US" dirty="0"/>
              <a:t>/s/photos/water-drop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55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</a:t>
            </a:r>
            <a:r>
              <a:rPr lang="en-US" dirty="0" err="1"/>
              <a:t>blog.mellanox.com</a:t>
            </a:r>
            <a:r>
              <a:rPr lang="en-US" dirty="0"/>
              <a:t>/2019/05/an-out-of-band-malware-detection-with-</a:t>
            </a:r>
            <a:r>
              <a:rPr lang="en-US" dirty="0" err="1"/>
              <a:t>mellanox</a:t>
            </a:r>
            <a:r>
              <a:rPr lang="en-US" dirty="0"/>
              <a:t>-</a:t>
            </a:r>
            <a:r>
              <a:rPr lang="en-US" dirty="0" err="1"/>
              <a:t>bluefield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805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734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259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</a:t>
            </a:r>
            <a:r>
              <a:rPr lang="en-US" dirty="0" err="1"/>
              <a:t>www.pluralsight.com</a:t>
            </a:r>
            <a:r>
              <a:rPr lang="en-US" dirty="0"/>
              <a:t>/guides/ensemble-methods:-bagging-versus-boosting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213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</a:t>
            </a:r>
            <a:r>
              <a:rPr lang="en-US" dirty="0" err="1"/>
              <a:t>www.pluralsight.com</a:t>
            </a:r>
            <a:r>
              <a:rPr lang="en-US" dirty="0"/>
              <a:t>/guides/ensemble-methods:-bagging-versus-boosting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52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</a:t>
            </a:r>
            <a:r>
              <a:rPr lang="en-US" dirty="0" err="1"/>
              <a:t>www.pluralsight.com</a:t>
            </a:r>
            <a:r>
              <a:rPr lang="en-US" dirty="0"/>
              <a:t>/guides/ensemble-methods:-bagging-versus-boosting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566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406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708A8-393A-AB47-92A9-00B7004FB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A5B9AC-53D3-3146-B21A-691F02CFE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D353D-FAE9-674D-A27E-53ECF445E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2875B-69BD-7D48-BBAA-510F7C2BD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6CC41-3F65-EA4F-9796-58EC55E23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15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9015D-4C02-104A-94B9-1A63B5E30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04F1AA-53CE-F44D-8A32-3E22B02104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A4369-19F7-CC45-A5AA-F36E623D4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8459C-2721-1C49-A3B1-45FC9090E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EE25F9-8CB5-6244-8B46-BC4CB8131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87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CAE0CB-D926-B64D-AAF4-5CD40FF1F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05B2CA-963F-FF44-AFC4-6896E38D74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062BE-8332-CE41-8A85-D1DF344C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31ADB-9BC6-A543-BA4D-142F30CA3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6C565-D34D-5242-A98D-FF28845D2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43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57CD-71C5-0943-8EE2-90893BBBF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47A59-19AE-C349-BD6C-BD47DB0FE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B1B52-1A6F-2A44-A21E-5D4412BBB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405CE-99B4-AC4C-BCAB-3E7B4E2C8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1DC8B-E22D-3244-B86A-98B09118C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224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4B15F-3F16-5849-9FC8-D0BEDE299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179F1-0676-5749-B08D-2E6ABDE4B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6F08D-39C0-614E-9B3E-FB279D49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80A55-F966-6240-AC5A-BF31E2681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7EAC5-AC63-4142-9F91-BF09AE0A5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61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50220-7C59-6849-9677-347DDB1F5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8627A-D239-7642-BC7C-8C3650760E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D52C58-5748-B240-A047-9B15E82748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BFF71-11FB-0746-87D2-D43796282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0FF85E-5616-0A4F-983B-53989A7C7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0D406-6C0F-D74B-B9BA-C26741FDD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32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6BA7-1771-7E46-B1A8-8E1182D6C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D81F0-2F7B-3A4D-A408-1146B01A6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2D4AF-E1D4-9547-9A85-4ECFFBE697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D20A9D-611E-2642-8462-718D46D424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A66956-20AB-2C43-B3B1-16335642B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A255A1-0B14-4A43-B3C0-1F340AAF0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9DF205-8E14-3846-A8D2-6DDC4F76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6EB858-DFAA-4D4E-84FA-D451A80D3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338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A7346-FC24-A947-BFF4-D2EAC8C2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E8A61F-D2BB-124E-BB39-82EE8D081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1D48B-38EC-4745-BDF0-AF2FFC9D8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96A236-1DE2-194B-B55A-B801A08DD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988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5DB208-460C-D947-9CCF-F2BED4EDF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1E0C77-508E-3F42-B7D9-5CD57B05A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460AD-F939-434B-85DB-0EA78E9DE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69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9929F-96B8-124D-A44C-DF89E4729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A6222-4D77-CB45-93A6-4792315F7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871F17-0F9A-4843-B04D-224573A78E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5C26E-B675-E644-A9C1-5A07C7C67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29E32B-0AB7-8841-B40C-92CA58E95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EBB65B-70B4-8A4C-AD63-CD8642AC6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205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E1832-5234-CB44-833F-E719A65BC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C919BD-D63B-534D-9BFF-2388FFB237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66C8EE-81BB-BC46-90B7-3F87ED34B1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92300C-5689-9A4C-B548-F8AE39A43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92CAF0-325E-F94B-B3AB-9304E03E5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8A19D2-7A87-894B-BA23-F5B9EF51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15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1737DD-DBDF-264B-80E1-AAB260F08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6E4E0-3D95-714F-A0DB-C817A4EA3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4D7F3-0CC8-0D45-A96C-6C47E80995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</a:defRPr>
            </a:lvl1pPr>
          </a:lstStyle>
          <a:p>
            <a:fld id="{C92E1818-21AF-3F43-93C1-E522F1923028}" type="datetimeFigureOut">
              <a:rPr lang="en-US" smtClean="0"/>
              <a:pPr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70CFA-1472-794A-A31F-55681929AA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28B4D-2885-F542-ACE9-7A447D69C6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</a:defRPr>
            </a:lvl1pPr>
          </a:lstStyle>
          <a:p>
            <a:fld id="{0DF52CF8-F890-A440-8A6B-23214E046E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927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>
              <a:lumMod val="95000"/>
            </a:schemeClr>
          </a:solidFill>
          <a:latin typeface="Gotham Narrow Book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>
              <a:lumMod val="95000"/>
            </a:schemeClr>
          </a:solidFill>
          <a:latin typeface="Gotham Narrow Book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>
              <a:lumMod val="95000"/>
            </a:schemeClr>
          </a:solidFill>
          <a:latin typeface="Gotham Narrow Book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>
              <a:lumMod val="95000"/>
            </a:schemeClr>
          </a:solidFill>
          <a:latin typeface="Gotham Narrow Book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>
              <a:lumMod val="95000"/>
            </a:schemeClr>
          </a:solidFill>
          <a:latin typeface="Gotham Narrow Book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>
              <a:lumMod val="95000"/>
            </a:schemeClr>
          </a:solidFill>
          <a:latin typeface="Gotham Narrow Book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849DB-0E69-8141-AABF-09F8C44E23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Gotham Narrow Book" pitchFamily="2" charset="0"/>
              </a:rPr>
              <a:t>How well are the wells?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ACD8BB-EFEC-DC48-8723-55D10A8115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Predicting Tanzanian Water Wells Functionality</a:t>
            </a:r>
          </a:p>
          <a:p>
            <a:r>
              <a:rPr lang="en-US" dirty="0"/>
              <a:t>Sung Bae	</a:t>
            </a:r>
          </a:p>
        </p:txBody>
      </p:sp>
    </p:spTree>
    <p:extLst>
      <p:ext uri="{BB962C8B-B14F-4D97-AF65-F5344CB8AC3E}">
        <p14:creationId xmlns:p14="http://schemas.microsoft.com/office/powerpoint/2010/main" val="763189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340AB-A299-0D4D-941F-A44489549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Plan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3A93D1-B9F4-9441-9A51-5D046AD00B79}"/>
              </a:ext>
            </a:extLst>
          </p:cNvPr>
          <p:cNvSpPr/>
          <p:nvPr/>
        </p:nvSpPr>
        <p:spPr>
          <a:xfrm>
            <a:off x="2671345" y="1867339"/>
            <a:ext cx="3499184" cy="20102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E0774D-ABAA-6D4F-8FBE-5562C49A98B5}"/>
              </a:ext>
            </a:extLst>
          </p:cNvPr>
          <p:cNvSpPr/>
          <p:nvPr/>
        </p:nvSpPr>
        <p:spPr>
          <a:xfrm>
            <a:off x="6391108" y="1867338"/>
            <a:ext cx="3499184" cy="20102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F87D25-5F1E-EC4A-BA9B-42C7496CBD28}"/>
              </a:ext>
            </a:extLst>
          </p:cNvPr>
          <p:cNvSpPr/>
          <p:nvPr/>
        </p:nvSpPr>
        <p:spPr>
          <a:xfrm>
            <a:off x="2671345" y="1867337"/>
            <a:ext cx="3499184" cy="5785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Gotham Narrow Book" pitchFamily="2" charset="0"/>
              </a:rPr>
              <a:t>Bagging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3134CF-B42D-9346-9247-926BFB223204}"/>
              </a:ext>
            </a:extLst>
          </p:cNvPr>
          <p:cNvSpPr/>
          <p:nvPr/>
        </p:nvSpPr>
        <p:spPr>
          <a:xfrm>
            <a:off x="6390105" y="1867337"/>
            <a:ext cx="3499184" cy="5785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Gotham Narrow Book" pitchFamily="2" charset="0"/>
              </a:rPr>
              <a:t>Boosting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74B300-12EB-0249-A27E-39C764776F32}"/>
              </a:ext>
            </a:extLst>
          </p:cNvPr>
          <p:cNvSpPr txBox="1"/>
          <p:nvPr/>
        </p:nvSpPr>
        <p:spPr>
          <a:xfrm>
            <a:off x="2667333" y="2447714"/>
            <a:ext cx="3499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Decreases model’s variance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Examples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Random Forest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Extra Trees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F3D11D-81A2-274F-AE64-D8903451DE77}"/>
              </a:ext>
            </a:extLst>
          </p:cNvPr>
          <p:cNvSpPr txBox="1"/>
          <p:nvPr/>
        </p:nvSpPr>
        <p:spPr>
          <a:xfrm>
            <a:off x="6387096" y="2459926"/>
            <a:ext cx="34991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Decreases model’s bias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Examples</a:t>
            </a:r>
          </a:p>
          <a:p>
            <a:pPr marL="742950" lvl="1" indent="-285750">
              <a:buFontTx/>
              <a:buChar char="-"/>
            </a:pPr>
            <a:r>
              <a:rPr lang="en-US" sz="1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XGBoost</a:t>
            </a: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Gotham Narrow Book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en-US" sz="1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Adaboost</a:t>
            </a: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Gotham Narrow Book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Gradient Boost</a:t>
            </a:r>
          </a:p>
        </p:txBody>
      </p:sp>
      <p:pic>
        <p:nvPicPr>
          <p:cNvPr id="14338" name="Picture 2" descr="Ensemble Methods in Machine Learning: Bagging Versus Boosting | Pluralsight">
            <a:extLst>
              <a:ext uri="{FF2B5EF4-FFF2-40B4-BE49-F238E27FC236}">
                <a16:creationId xmlns:a16="http://schemas.microsoft.com/office/drawing/2014/main" id="{47A2DFC4-C859-9546-BCFA-73A543901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114300"/>
            <a:ext cx="11557000" cy="66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450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340AB-A299-0D4D-941F-A44489549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Plan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3A93D1-B9F4-9441-9A51-5D046AD00B79}"/>
              </a:ext>
            </a:extLst>
          </p:cNvPr>
          <p:cNvSpPr/>
          <p:nvPr/>
        </p:nvSpPr>
        <p:spPr>
          <a:xfrm>
            <a:off x="2671345" y="1867339"/>
            <a:ext cx="3499184" cy="20102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E0774D-ABAA-6D4F-8FBE-5562C49A98B5}"/>
              </a:ext>
            </a:extLst>
          </p:cNvPr>
          <p:cNvSpPr/>
          <p:nvPr/>
        </p:nvSpPr>
        <p:spPr>
          <a:xfrm>
            <a:off x="6391108" y="1867338"/>
            <a:ext cx="3499184" cy="20102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F87D25-5F1E-EC4A-BA9B-42C7496CBD28}"/>
              </a:ext>
            </a:extLst>
          </p:cNvPr>
          <p:cNvSpPr/>
          <p:nvPr/>
        </p:nvSpPr>
        <p:spPr>
          <a:xfrm>
            <a:off x="2671345" y="1867337"/>
            <a:ext cx="3499184" cy="5785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Gotham Narrow Book" pitchFamily="2" charset="0"/>
              </a:rPr>
              <a:t>Bagging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3134CF-B42D-9346-9247-926BFB223204}"/>
              </a:ext>
            </a:extLst>
          </p:cNvPr>
          <p:cNvSpPr/>
          <p:nvPr/>
        </p:nvSpPr>
        <p:spPr>
          <a:xfrm>
            <a:off x="6390105" y="1867337"/>
            <a:ext cx="3499184" cy="5785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Gotham Narrow Book" pitchFamily="2" charset="0"/>
              </a:rPr>
              <a:t>Boosting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74B300-12EB-0249-A27E-39C764776F32}"/>
              </a:ext>
            </a:extLst>
          </p:cNvPr>
          <p:cNvSpPr txBox="1"/>
          <p:nvPr/>
        </p:nvSpPr>
        <p:spPr>
          <a:xfrm>
            <a:off x="2667333" y="2447714"/>
            <a:ext cx="3499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Decreases model’s variance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Examples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Random Forest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Extra Trees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F3D11D-81A2-274F-AE64-D8903451DE77}"/>
              </a:ext>
            </a:extLst>
          </p:cNvPr>
          <p:cNvSpPr txBox="1"/>
          <p:nvPr/>
        </p:nvSpPr>
        <p:spPr>
          <a:xfrm>
            <a:off x="6387096" y="2459926"/>
            <a:ext cx="34991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Decreases model’s bias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Examples</a:t>
            </a:r>
          </a:p>
          <a:p>
            <a:pPr marL="742950" lvl="1" indent="-285750">
              <a:buFontTx/>
              <a:buChar char="-"/>
            </a:pPr>
            <a:r>
              <a:rPr lang="en-US" sz="1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XGBoost</a:t>
            </a: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Gotham Narrow Book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en-US" sz="1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Adaboost</a:t>
            </a: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Gotham Narrow Book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Gradient Boost</a:t>
            </a:r>
          </a:p>
        </p:txBody>
      </p:sp>
    </p:spTree>
    <p:extLst>
      <p:ext uri="{BB962C8B-B14F-4D97-AF65-F5344CB8AC3E}">
        <p14:creationId xmlns:p14="http://schemas.microsoft.com/office/powerpoint/2010/main" val="210600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DC0D1B2-2E82-FC40-B67C-BF49D0272775}"/>
              </a:ext>
            </a:extLst>
          </p:cNvPr>
          <p:cNvGrpSpPr/>
          <p:nvPr/>
        </p:nvGrpSpPr>
        <p:grpSpPr>
          <a:xfrm flipV="1">
            <a:off x="4346408" y="3213299"/>
            <a:ext cx="3692692" cy="1027570"/>
            <a:chOff x="2395287" y="4289219"/>
            <a:chExt cx="7443536" cy="1137023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8BA636F-EC73-614A-B733-D11ACA173C28}"/>
                </a:ext>
              </a:extLst>
            </p:cNvPr>
            <p:cNvCxnSpPr>
              <a:cxnSpLocks/>
            </p:cNvCxnSpPr>
            <p:nvPr/>
          </p:nvCxnSpPr>
          <p:spPr>
            <a:xfrm>
              <a:off x="2395287" y="4289219"/>
              <a:ext cx="3677652" cy="1137023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4DB6D68-86B4-7541-B363-7D97F88D9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2941" y="4289219"/>
              <a:ext cx="3765882" cy="1137021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61340AB-A299-0D4D-941F-A44489549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Plan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C29DE0-47F2-AA4D-8721-5BC3B5552552}"/>
              </a:ext>
            </a:extLst>
          </p:cNvPr>
          <p:cNvSpPr/>
          <p:nvPr/>
        </p:nvSpPr>
        <p:spPr>
          <a:xfrm>
            <a:off x="4416925" y="1975564"/>
            <a:ext cx="3499184" cy="122366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dirty="0">
                <a:latin typeface="Gotham Narrow Book" pitchFamily="2" charset="0"/>
              </a:rPr>
              <a:t>Stacking </a:t>
            </a:r>
          </a:p>
          <a:p>
            <a:pPr algn="ctr"/>
            <a:r>
              <a:rPr lang="en-US" sz="3200" i="1" dirty="0">
                <a:latin typeface="Gotham Narrow Book" pitchFamily="2" charset="0"/>
              </a:rPr>
              <a:t>(meta classifier)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11F1F1-956A-D141-9EE6-D482AA77CAF8}"/>
              </a:ext>
            </a:extLst>
          </p:cNvPr>
          <p:cNvSpPr/>
          <p:nvPr/>
        </p:nvSpPr>
        <p:spPr>
          <a:xfrm>
            <a:off x="2671345" y="4229539"/>
            <a:ext cx="3499184" cy="20102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D46D23-784B-D840-AE20-342C49C48B93}"/>
              </a:ext>
            </a:extLst>
          </p:cNvPr>
          <p:cNvSpPr/>
          <p:nvPr/>
        </p:nvSpPr>
        <p:spPr>
          <a:xfrm>
            <a:off x="6391108" y="4229538"/>
            <a:ext cx="3499184" cy="20102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A39063E-8789-D149-8B2A-B573AF851A4F}"/>
              </a:ext>
            </a:extLst>
          </p:cNvPr>
          <p:cNvSpPr/>
          <p:nvPr/>
        </p:nvSpPr>
        <p:spPr>
          <a:xfrm>
            <a:off x="2671345" y="4229537"/>
            <a:ext cx="3499184" cy="5785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Gotham Narrow Book" pitchFamily="2" charset="0"/>
              </a:rPr>
              <a:t>Bagging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90BD920-1CB4-7D41-8EC6-CBE09F037DD2}"/>
              </a:ext>
            </a:extLst>
          </p:cNvPr>
          <p:cNvSpPr/>
          <p:nvPr/>
        </p:nvSpPr>
        <p:spPr>
          <a:xfrm>
            <a:off x="6390105" y="4229537"/>
            <a:ext cx="3499184" cy="5785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Gotham Narrow Book" pitchFamily="2" charset="0"/>
              </a:rPr>
              <a:t>Boosting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A53909-3E89-1548-A22E-1822C6517328}"/>
              </a:ext>
            </a:extLst>
          </p:cNvPr>
          <p:cNvSpPr txBox="1"/>
          <p:nvPr/>
        </p:nvSpPr>
        <p:spPr>
          <a:xfrm>
            <a:off x="2667333" y="4809914"/>
            <a:ext cx="3499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Decreases model’s variance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Examples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Random Forest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Extra Trees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84DA59-62CD-2D4E-8285-3CCEE91CD55D}"/>
              </a:ext>
            </a:extLst>
          </p:cNvPr>
          <p:cNvSpPr txBox="1"/>
          <p:nvPr/>
        </p:nvSpPr>
        <p:spPr>
          <a:xfrm>
            <a:off x="6387096" y="4822126"/>
            <a:ext cx="34991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Decreases model’s bias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Examples</a:t>
            </a:r>
          </a:p>
          <a:p>
            <a:pPr marL="742950" lvl="1" indent="-285750">
              <a:buFontTx/>
              <a:buChar char="-"/>
            </a:pPr>
            <a:r>
              <a:rPr lang="en-US" sz="1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XGBoost</a:t>
            </a: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Gotham Narrow Book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en-US" sz="1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Adaboost</a:t>
            </a: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Gotham Narrow Book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Gradient Boost</a:t>
            </a:r>
          </a:p>
        </p:txBody>
      </p:sp>
    </p:spTree>
    <p:extLst>
      <p:ext uri="{BB962C8B-B14F-4D97-AF65-F5344CB8AC3E}">
        <p14:creationId xmlns:p14="http://schemas.microsoft.com/office/powerpoint/2010/main" val="18076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DC0D1B2-2E82-FC40-B67C-BF49D0272775}"/>
              </a:ext>
            </a:extLst>
          </p:cNvPr>
          <p:cNvGrpSpPr/>
          <p:nvPr/>
        </p:nvGrpSpPr>
        <p:grpSpPr>
          <a:xfrm flipV="1">
            <a:off x="2555708" y="3213299"/>
            <a:ext cx="3692692" cy="1027570"/>
            <a:chOff x="2395287" y="4289219"/>
            <a:chExt cx="7443536" cy="1137023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8BA636F-EC73-614A-B733-D11ACA173C28}"/>
                </a:ext>
              </a:extLst>
            </p:cNvPr>
            <p:cNvCxnSpPr>
              <a:cxnSpLocks/>
            </p:cNvCxnSpPr>
            <p:nvPr/>
          </p:nvCxnSpPr>
          <p:spPr>
            <a:xfrm>
              <a:off x="2395287" y="4289219"/>
              <a:ext cx="3677652" cy="1137023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4DB6D68-86B4-7541-B363-7D97F88D9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2941" y="4289219"/>
              <a:ext cx="3765882" cy="1137021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61340AB-A299-0D4D-941F-A44489549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Plan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C29DE0-47F2-AA4D-8721-5BC3B5552552}"/>
              </a:ext>
            </a:extLst>
          </p:cNvPr>
          <p:cNvSpPr/>
          <p:nvPr/>
        </p:nvSpPr>
        <p:spPr>
          <a:xfrm>
            <a:off x="2626225" y="1975564"/>
            <a:ext cx="3499184" cy="122366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dirty="0">
                <a:latin typeface="Gotham Narrow Book" pitchFamily="2" charset="0"/>
              </a:rPr>
              <a:t>Stacking </a:t>
            </a:r>
          </a:p>
          <a:p>
            <a:pPr algn="ctr"/>
            <a:r>
              <a:rPr lang="en-US" sz="3200" i="1" dirty="0">
                <a:latin typeface="Gotham Narrow Book" pitchFamily="2" charset="0"/>
              </a:rPr>
              <a:t>(meta classifier)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11F1F1-956A-D141-9EE6-D482AA77CAF8}"/>
              </a:ext>
            </a:extLst>
          </p:cNvPr>
          <p:cNvSpPr/>
          <p:nvPr/>
        </p:nvSpPr>
        <p:spPr>
          <a:xfrm>
            <a:off x="880645" y="4229539"/>
            <a:ext cx="3499184" cy="20102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D46D23-784B-D840-AE20-342C49C48B93}"/>
              </a:ext>
            </a:extLst>
          </p:cNvPr>
          <p:cNvSpPr/>
          <p:nvPr/>
        </p:nvSpPr>
        <p:spPr>
          <a:xfrm>
            <a:off x="4600408" y="4229538"/>
            <a:ext cx="3499184" cy="20102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A39063E-8789-D149-8B2A-B573AF851A4F}"/>
              </a:ext>
            </a:extLst>
          </p:cNvPr>
          <p:cNvSpPr/>
          <p:nvPr/>
        </p:nvSpPr>
        <p:spPr>
          <a:xfrm>
            <a:off x="880645" y="4229537"/>
            <a:ext cx="3499184" cy="5785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Gotham Narrow Book" pitchFamily="2" charset="0"/>
              </a:rPr>
              <a:t>Bagging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90BD920-1CB4-7D41-8EC6-CBE09F037DD2}"/>
              </a:ext>
            </a:extLst>
          </p:cNvPr>
          <p:cNvSpPr/>
          <p:nvPr/>
        </p:nvSpPr>
        <p:spPr>
          <a:xfrm>
            <a:off x="4599405" y="4229537"/>
            <a:ext cx="3499184" cy="5785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Gotham Narrow Book" pitchFamily="2" charset="0"/>
              </a:rPr>
              <a:t>Boosting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A53909-3E89-1548-A22E-1822C6517328}"/>
              </a:ext>
            </a:extLst>
          </p:cNvPr>
          <p:cNvSpPr txBox="1"/>
          <p:nvPr/>
        </p:nvSpPr>
        <p:spPr>
          <a:xfrm>
            <a:off x="876633" y="4809914"/>
            <a:ext cx="3499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Decreases model’s variance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Examples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Random Forest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Extra Trees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84DA59-62CD-2D4E-8285-3CCEE91CD55D}"/>
              </a:ext>
            </a:extLst>
          </p:cNvPr>
          <p:cNvSpPr txBox="1"/>
          <p:nvPr/>
        </p:nvSpPr>
        <p:spPr>
          <a:xfrm>
            <a:off x="4596396" y="4822126"/>
            <a:ext cx="34991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Decreases model’s bias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Examples</a:t>
            </a:r>
          </a:p>
          <a:p>
            <a:pPr marL="742950" lvl="1" indent="-285750">
              <a:buFontTx/>
              <a:buChar char="-"/>
            </a:pPr>
            <a:r>
              <a:rPr lang="en-US" sz="1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XGBoost</a:t>
            </a: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Gotham Narrow Book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en-US" sz="1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Adaboost</a:t>
            </a: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Gotham Narrow Book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Gradient Boost</a:t>
            </a:r>
          </a:p>
        </p:txBody>
      </p:sp>
      <p:sp>
        <p:nvSpPr>
          <p:cNvPr id="3" name="Notched Right Arrow 2">
            <a:extLst>
              <a:ext uri="{FF2B5EF4-FFF2-40B4-BE49-F238E27FC236}">
                <a16:creationId xmlns:a16="http://schemas.microsoft.com/office/drawing/2014/main" id="{40BB19B9-7707-0144-9C97-01AAFBD08816}"/>
              </a:ext>
            </a:extLst>
          </p:cNvPr>
          <p:cNvSpPr/>
          <p:nvPr/>
        </p:nvSpPr>
        <p:spPr>
          <a:xfrm>
            <a:off x="6345988" y="2320697"/>
            <a:ext cx="1605880" cy="533400"/>
          </a:xfrm>
          <a:prstGeom prst="notched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9F4BF3-B303-4D42-9A54-158256AE371C}"/>
              </a:ext>
            </a:extLst>
          </p:cNvPr>
          <p:cNvSpPr/>
          <p:nvPr/>
        </p:nvSpPr>
        <p:spPr>
          <a:xfrm>
            <a:off x="8265025" y="1660297"/>
            <a:ext cx="3499184" cy="1854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i="1" dirty="0">
                <a:latin typeface="Gotham Narrow Book" pitchFamily="2" charset="0"/>
              </a:rPr>
              <a:t>Improved </a:t>
            </a:r>
          </a:p>
          <a:p>
            <a:pPr algn="ctr"/>
            <a:r>
              <a:rPr lang="en-US" sz="3600" b="1" i="1" dirty="0">
                <a:latin typeface="Gotham Narrow Book" pitchFamily="2" charset="0"/>
              </a:rPr>
              <a:t>Predictive</a:t>
            </a:r>
          </a:p>
          <a:p>
            <a:pPr algn="ctr"/>
            <a:r>
              <a:rPr lang="en-US" sz="3600" b="1" i="1" dirty="0">
                <a:latin typeface="Gotham Narrow Book" pitchFamily="2" charset="0"/>
              </a:rPr>
              <a:t>Force</a:t>
            </a:r>
          </a:p>
        </p:txBody>
      </p:sp>
    </p:spTree>
    <p:extLst>
      <p:ext uri="{BB962C8B-B14F-4D97-AF65-F5344CB8AC3E}">
        <p14:creationId xmlns:p14="http://schemas.microsoft.com/office/powerpoint/2010/main" val="1450200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54EA3-8851-3744-8714-EED7A5F94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E5314-4F52-D245-B122-CE06E3AB0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6656C-ED6F-E041-8C67-051D2314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5179"/>
            <a:ext cx="12192000" cy="556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726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2B39F-FDB8-6E44-9D2C-9E279ECCC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FB013-756B-DD47-B3CF-A3799C8E0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6591B1-06FF-8E4C-8880-2CF3054C4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5179"/>
            <a:ext cx="12192000" cy="556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644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5E6C4-3885-084E-A0CC-5725FC690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6C088-0EBA-A04E-8F24-842BD15C2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2AAD18-9C67-9044-96BC-08E867ACE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1631"/>
            <a:ext cx="12192000" cy="561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7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Table&#10;&#10;Description automatically generated">
            <a:extLst>
              <a:ext uri="{FF2B5EF4-FFF2-40B4-BE49-F238E27FC236}">
                <a16:creationId xmlns:a16="http://schemas.microsoft.com/office/drawing/2014/main" id="{8D0C6AB5-AD07-6846-AF67-4DE47659B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68" y="1493916"/>
            <a:ext cx="6267366" cy="44067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CA941A-8A9D-FC4A-8458-B10A84B35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Accuracy Model: </a:t>
            </a:r>
            <a:r>
              <a:rPr lang="en-US" dirty="0" err="1"/>
              <a:t>Adaboost</a:t>
            </a:r>
            <a:endParaRPr lang="en-US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535FCC6C-9E3F-BD45-B402-478CCE4AC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47067" y="1521618"/>
            <a:ext cx="5117766" cy="4351338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14A228D-1278-F54D-9E3A-00202F7237FF}"/>
              </a:ext>
            </a:extLst>
          </p:cNvPr>
          <p:cNvSpPr/>
          <p:nvPr/>
        </p:nvSpPr>
        <p:spPr>
          <a:xfrm>
            <a:off x="441368" y="2044145"/>
            <a:ext cx="2768600" cy="495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736E1C-E12A-7943-AD2F-C2D1C1C202B6}"/>
              </a:ext>
            </a:extLst>
          </p:cNvPr>
          <p:cNvSpPr/>
          <p:nvPr/>
        </p:nvSpPr>
        <p:spPr>
          <a:xfrm>
            <a:off x="8458200" y="1788318"/>
            <a:ext cx="1028700" cy="1018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21109D-E9EC-E249-B28E-4CFC346EA7FD}"/>
              </a:ext>
            </a:extLst>
          </p:cNvPr>
          <p:cNvSpPr/>
          <p:nvPr/>
        </p:nvSpPr>
        <p:spPr>
          <a:xfrm>
            <a:off x="10236200" y="3566318"/>
            <a:ext cx="1028700" cy="1018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B30B74-7465-4047-881B-CBCB825635B7}"/>
              </a:ext>
            </a:extLst>
          </p:cNvPr>
          <p:cNvSpPr/>
          <p:nvPr/>
        </p:nvSpPr>
        <p:spPr>
          <a:xfrm>
            <a:off x="4350001" y="4749800"/>
            <a:ext cx="1028700" cy="25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82EFDB-8EE6-D549-A4FF-F4632D1B385E}"/>
              </a:ext>
            </a:extLst>
          </p:cNvPr>
          <p:cNvSpPr txBox="1"/>
          <p:nvPr/>
        </p:nvSpPr>
        <p:spPr>
          <a:xfrm>
            <a:off x="302290" y="5975904"/>
            <a:ext cx="2059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[1] </a:t>
            </a:r>
            <a:r>
              <a:rPr lang="en-US" dirty="0">
                <a:solidFill>
                  <a:srgbClr val="FFC000"/>
                </a:solidFill>
                <a:latin typeface="Gotham Narrow Medium" pitchFamily="2" charset="0"/>
              </a:rPr>
              <a:t>Possibly overfit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21F461-88E5-1948-A174-6907545E9595}"/>
              </a:ext>
            </a:extLst>
          </p:cNvPr>
          <p:cNvSpPr txBox="1"/>
          <p:nvPr/>
        </p:nvSpPr>
        <p:spPr>
          <a:xfrm>
            <a:off x="2411995" y="5979079"/>
            <a:ext cx="2104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[2]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Accuracy = 81%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5509E1-65D2-E64D-B440-E45BDFAAC118}"/>
              </a:ext>
            </a:extLst>
          </p:cNvPr>
          <p:cNvSpPr txBox="1"/>
          <p:nvPr/>
        </p:nvSpPr>
        <p:spPr>
          <a:xfrm>
            <a:off x="4591420" y="5975904"/>
            <a:ext cx="2615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[3]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Test Accuracy = 79%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7268B9-3796-9C48-A773-B30643BCBC70}"/>
              </a:ext>
            </a:extLst>
          </p:cNvPr>
          <p:cNvSpPr txBox="1"/>
          <p:nvPr/>
        </p:nvSpPr>
        <p:spPr>
          <a:xfrm>
            <a:off x="7150278" y="5979079"/>
            <a:ext cx="2652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[4] </a:t>
            </a:r>
            <a:r>
              <a:rPr lang="en-US" dirty="0">
                <a:solidFill>
                  <a:srgbClr val="FF0000"/>
                </a:solidFill>
                <a:latin typeface="Gotham Narrow Medium" pitchFamily="2" charset="0"/>
              </a:rPr>
              <a:t>Low Recall for repair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7AB404-3626-0842-8568-8F9BFA2D5A6E}"/>
              </a:ext>
            </a:extLst>
          </p:cNvPr>
          <p:cNvSpPr txBox="1"/>
          <p:nvPr/>
        </p:nvSpPr>
        <p:spPr>
          <a:xfrm>
            <a:off x="277390" y="6345236"/>
            <a:ext cx="5805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[5]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1</a:t>
            </a:r>
            <a:r>
              <a:rPr lang="en-US" baseline="30000" dirty="0">
                <a:solidFill>
                  <a:schemeClr val="bg1"/>
                </a:solidFill>
                <a:latin typeface="Gotham Narrow Medium" pitchFamily="2" charset="0"/>
              </a:rPr>
              <a:t>st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 Layer Models: All the first layer models were used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1192A5-2842-CD46-BBD2-A311C8736791}"/>
              </a:ext>
            </a:extLst>
          </p:cNvPr>
          <p:cNvSpPr/>
          <p:nvPr/>
        </p:nvSpPr>
        <p:spPr>
          <a:xfrm>
            <a:off x="441368" y="2892902"/>
            <a:ext cx="2768600" cy="2947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13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D64879E4-C791-814D-88D0-69800C800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451649"/>
            <a:ext cx="6743963" cy="44292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D094E0F-6507-E64A-B157-7FDA85493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186" y="1550193"/>
            <a:ext cx="5116682" cy="42926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CA941A-8A9D-FC4A-8458-B10A84B35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Recall Model: Random Forest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8F44FD-4080-AF45-A313-519A35DAE27A}"/>
              </a:ext>
            </a:extLst>
          </p:cNvPr>
          <p:cNvSpPr/>
          <p:nvPr/>
        </p:nvSpPr>
        <p:spPr>
          <a:xfrm>
            <a:off x="9251237" y="2848771"/>
            <a:ext cx="1834899" cy="9080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DE875D-17B6-F64D-93A4-3B896B031C63}"/>
              </a:ext>
            </a:extLst>
          </p:cNvPr>
          <p:cNvSpPr txBox="1"/>
          <p:nvPr/>
        </p:nvSpPr>
        <p:spPr>
          <a:xfrm>
            <a:off x="302290" y="5975904"/>
            <a:ext cx="1796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[1]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Recall = 73%</a:t>
            </a:r>
            <a:endParaRPr lang="en-US" dirty="0">
              <a:solidFill>
                <a:srgbClr val="FFC000"/>
              </a:solidFill>
              <a:latin typeface="Gotham Narrow Medium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B0007D-C08C-914E-B920-25B2754AD976}"/>
              </a:ext>
            </a:extLst>
          </p:cNvPr>
          <p:cNvSpPr txBox="1"/>
          <p:nvPr/>
        </p:nvSpPr>
        <p:spPr>
          <a:xfrm>
            <a:off x="2411995" y="5979079"/>
            <a:ext cx="2150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[2]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Accuracy = 73%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50A2B1-5120-BE4E-B139-F4137ABEB0C9}"/>
              </a:ext>
            </a:extLst>
          </p:cNvPr>
          <p:cNvSpPr txBox="1"/>
          <p:nvPr/>
        </p:nvSpPr>
        <p:spPr>
          <a:xfrm>
            <a:off x="4591420" y="5975904"/>
            <a:ext cx="2529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[3]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Test Accuracy = ? 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FBD851-2362-134E-8744-621DBE2867F9}"/>
              </a:ext>
            </a:extLst>
          </p:cNvPr>
          <p:cNvSpPr txBox="1"/>
          <p:nvPr/>
        </p:nvSpPr>
        <p:spPr>
          <a:xfrm>
            <a:off x="7150278" y="5979079"/>
            <a:ext cx="399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[4] </a:t>
            </a:r>
            <a:r>
              <a:rPr lang="en-US" dirty="0">
                <a:solidFill>
                  <a:srgbClr val="00B0F0"/>
                </a:solidFill>
                <a:latin typeface="Gotham Narrow Medium" pitchFamily="2" charset="0"/>
              </a:rPr>
              <a:t>Effective Recalls = 89%, 82%, 86%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BFD98B-A925-3543-A3BF-43A11807827B}"/>
              </a:ext>
            </a:extLst>
          </p:cNvPr>
          <p:cNvSpPr/>
          <p:nvPr/>
        </p:nvSpPr>
        <p:spPr>
          <a:xfrm>
            <a:off x="9251237" y="3756820"/>
            <a:ext cx="1834899" cy="9080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1071CA-EB1A-0343-BA96-53716470EED8}"/>
              </a:ext>
            </a:extLst>
          </p:cNvPr>
          <p:cNvSpPr/>
          <p:nvPr/>
        </p:nvSpPr>
        <p:spPr>
          <a:xfrm>
            <a:off x="8375103" y="1968262"/>
            <a:ext cx="1834899" cy="9080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687A8-3628-E148-A125-962E0FCF9D6D}"/>
              </a:ext>
            </a:extLst>
          </p:cNvPr>
          <p:cNvSpPr/>
          <p:nvPr/>
        </p:nvSpPr>
        <p:spPr>
          <a:xfrm>
            <a:off x="3181767" y="3477538"/>
            <a:ext cx="907634" cy="20342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ADAEAF-19AF-5E4A-9DD7-8E5A6F90238B}"/>
              </a:ext>
            </a:extLst>
          </p:cNvPr>
          <p:cNvSpPr txBox="1"/>
          <p:nvPr/>
        </p:nvSpPr>
        <p:spPr>
          <a:xfrm>
            <a:off x="277390" y="6345236"/>
            <a:ext cx="6604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[5]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1</a:t>
            </a:r>
            <a:r>
              <a:rPr lang="en-US" baseline="30000" dirty="0">
                <a:solidFill>
                  <a:schemeClr val="bg1"/>
                </a:solidFill>
                <a:latin typeface="Gotham Narrow Medium" pitchFamily="2" charset="0"/>
              </a:rPr>
              <a:t>st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 Layer Models: </a:t>
            </a:r>
            <a:r>
              <a:rPr lang="en-US" dirty="0" err="1">
                <a:solidFill>
                  <a:schemeClr val="bg1"/>
                </a:solidFill>
                <a:latin typeface="Gotham Narrow Medium" pitchFamily="2" charset="0"/>
              </a:rPr>
              <a:t>XGBoost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, Random Forest, Extra Trees, KNN</a:t>
            </a:r>
          </a:p>
        </p:txBody>
      </p:sp>
    </p:spTree>
    <p:extLst>
      <p:ext uri="{BB962C8B-B14F-4D97-AF65-F5344CB8AC3E}">
        <p14:creationId xmlns:p14="http://schemas.microsoft.com/office/powerpoint/2010/main" val="800054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49FDC-2151-5748-BE5C-D45BDD6AA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005137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Interpreting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9ACB1-8DAF-BB4F-925A-D74676991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832100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Most positive:</a:t>
            </a:r>
          </a:p>
          <a:p>
            <a:pPr lvl="1"/>
            <a:r>
              <a:rPr lang="en-US" dirty="0"/>
              <a:t>Installer</a:t>
            </a:r>
          </a:p>
          <a:p>
            <a:pPr lvl="1"/>
            <a:r>
              <a:rPr lang="en-US" dirty="0"/>
              <a:t>Funder</a:t>
            </a:r>
          </a:p>
          <a:p>
            <a:pPr lvl="1"/>
            <a:r>
              <a:rPr lang="en-US" dirty="0"/>
              <a:t>Neighbor</a:t>
            </a:r>
          </a:p>
          <a:p>
            <a:pPr lvl="1"/>
            <a:r>
              <a:rPr lang="en-US" dirty="0"/>
              <a:t>Payment</a:t>
            </a:r>
          </a:p>
          <a:p>
            <a:pPr lvl="1"/>
            <a:r>
              <a:rPr lang="en-US" dirty="0"/>
              <a:t>Extractor type</a:t>
            </a:r>
          </a:p>
          <a:p>
            <a:r>
              <a:rPr lang="en-US" dirty="0">
                <a:solidFill>
                  <a:srgbClr val="FFFF00"/>
                </a:solidFill>
              </a:rPr>
              <a:t>Most Negative:</a:t>
            </a:r>
          </a:p>
          <a:p>
            <a:pPr lvl="1"/>
            <a:r>
              <a:rPr lang="en-US" dirty="0"/>
              <a:t>Quantity</a:t>
            </a:r>
          </a:p>
          <a:p>
            <a:pPr lvl="1"/>
            <a:r>
              <a:rPr lang="en-US" dirty="0"/>
              <a:t>Extractor type</a:t>
            </a:r>
          </a:p>
          <a:p>
            <a:pPr lvl="1"/>
            <a:r>
              <a:rPr lang="en-US" dirty="0"/>
              <a:t>Management</a:t>
            </a:r>
          </a:p>
          <a:p>
            <a:pPr lvl="1"/>
            <a:r>
              <a:rPr lang="en-US" dirty="0"/>
              <a:t>Neighbor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820F334C-DD3A-CA42-A246-323CEA607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337" y="0"/>
            <a:ext cx="8348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72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A1F6B-37C0-2A4C-BACC-E2AE06088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Tanzanian Water Crisis Facts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AC2A70-5D19-0D46-B112-748712063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89274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Importance of water</a:t>
            </a:r>
          </a:p>
          <a:p>
            <a:pPr lvl="1"/>
            <a:r>
              <a:rPr lang="en-US" dirty="0"/>
              <a:t>Source of life</a:t>
            </a:r>
          </a:p>
          <a:p>
            <a:pPr lvl="1"/>
            <a:r>
              <a:rPr lang="en-US" dirty="0"/>
              <a:t>Improve life quality</a:t>
            </a:r>
          </a:p>
          <a:p>
            <a:pPr lvl="1"/>
            <a:r>
              <a:rPr lang="en-US" dirty="0"/>
              <a:t>Increase school attendance</a:t>
            </a:r>
          </a:p>
          <a:p>
            <a:pPr lvl="1"/>
            <a:r>
              <a:rPr lang="en-US" dirty="0"/>
              <a:t>Empowers families</a:t>
            </a:r>
          </a:p>
          <a:p>
            <a:r>
              <a:rPr lang="en-US" dirty="0"/>
              <a:t>24 million people without basic access to safe water</a:t>
            </a:r>
          </a:p>
          <a:p>
            <a:r>
              <a:rPr lang="en-US" dirty="0"/>
              <a:t>Numerous organizations have been working to provide safe and accessible water</a:t>
            </a:r>
          </a:p>
        </p:txBody>
      </p:sp>
      <p:pic>
        <p:nvPicPr>
          <p:cNvPr id="1030" name="Picture 6" descr="27+ Water Drop Pictures | Download Free Images on Unsplash">
            <a:extLst>
              <a:ext uri="{FF2B5EF4-FFF2-40B4-BE49-F238E27FC236}">
                <a16:creationId xmlns:a16="http://schemas.microsoft.com/office/drawing/2014/main" id="{99A0E811-4461-774B-9CB5-083E1B7BA4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0" t="-21085" r="12008" b="21085"/>
          <a:stretch/>
        </p:blipFill>
        <p:spPr bwMode="auto">
          <a:xfrm>
            <a:off x="5886591" y="276446"/>
            <a:ext cx="7857762" cy="675167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955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49FDC-2151-5748-BE5C-D45BDD6AA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005137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Interpreting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9ACB1-8DAF-BB4F-925A-D74676991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832100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Expected</a:t>
            </a:r>
          </a:p>
          <a:p>
            <a:pPr marL="0" indent="0">
              <a:buNone/>
            </a:pPr>
            <a:r>
              <a:rPr lang="en-US" dirty="0"/>
              <a:t>Functioning and non-functioning have opposite correlation</a:t>
            </a:r>
          </a:p>
          <a:p>
            <a:r>
              <a:rPr lang="en-US" dirty="0">
                <a:solidFill>
                  <a:srgbClr val="FFFF00"/>
                </a:solidFill>
              </a:rPr>
              <a:t>New Finding</a:t>
            </a:r>
          </a:p>
          <a:p>
            <a:pPr marL="0" indent="0">
              <a:buNone/>
            </a:pPr>
            <a:r>
              <a:rPr lang="en-US" dirty="0"/>
              <a:t>Repair is all over the places which makes the prediction extra tough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2F535FA1-164A-6149-9A8E-BA374F8DC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337" y="0"/>
            <a:ext cx="8348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012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16676-8660-3047-8266-664FB6DFC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47628-C878-0547-8309-2B577FCF9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Our final models can</a:t>
            </a:r>
          </a:p>
          <a:p>
            <a:pPr lvl="1"/>
            <a:r>
              <a:rPr lang="en-US" dirty="0"/>
              <a:t>Predict with 79% accuracy (</a:t>
            </a:r>
            <a:r>
              <a:rPr lang="en-US" dirty="0" err="1"/>
              <a:t>Adaboost</a:t>
            </a:r>
            <a:r>
              <a:rPr lang="en-US" dirty="0"/>
              <a:t> – 7 1</a:t>
            </a:r>
            <a:r>
              <a:rPr lang="en-US" baseline="30000" dirty="0"/>
              <a:t>st</a:t>
            </a:r>
            <a:r>
              <a:rPr lang="en-US" dirty="0"/>
              <a:t> layers)</a:t>
            </a:r>
          </a:p>
          <a:p>
            <a:pPr lvl="1"/>
            <a:r>
              <a:rPr lang="en-US" dirty="0"/>
              <a:t>Predict with 85% recall (Random Forest – 4 1</a:t>
            </a:r>
            <a:r>
              <a:rPr lang="en-US" baseline="30000" dirty="0"/>
              <a:t>st</a:t>
            </a:r>
            <a:r>
              <a:rPr lang="en-US" dirty="0"/>
              <a:t> layers)</a:t>
            </a:r>
          </a:p>
          <a:p>
            <a:r>
              <a:rPr lang="en-US" dirty="0"/>
              <a:t>Important features</a:t>
            </a:r>
          </a:p>
          <a:p>
            <a:pPr lvl="1"/>
            <a:r>
              <a:rPr lang="en-US" dirty="0"/>
              <a:t>Positive</a:t>
            </a:r>
          </a:p>
          <a:p>
            <a:pPr lvl="2"/>
            <a:r>
              <a:rPr lang="en-US" dirty="0"/>
              <a:t>Installer, funder, neighbor– high functioning percentage</a:t>
            </a:r>
          </a:p>
          <a:p>
            <a:pPr lvl="2"/>
            <a:r>
              <a:rPr lang="en-US" dirty="0"/>
              <a:t>Payment - existence</a:t>
            </a:r>
          </a:p>
          <a:p>
            <a:pPr lvl="2"/>
            <a:r>
              <a:rPr lang="en-US" dirty="0"/>
              <a:t>Extractor type - gravity</a:t>
            </a:r>
          </a:p>
          <a:p>
            <a:pPr lvl="1"/>
            <a:r>
              <a:rPr lang="en-US" dirty="0"/>
              <a:t>Negative</a:t>
            </a:r>
          </a:p>
          <a:p>
            <a:pPr lvl="2"/>
            <a:r>
              <a:rPr lang="en-US" dirty="0"/>
              <a:t>Quantity - dry</a:t>
            </a:r>
          </a:p>
          <a:p>
            <a:pPr lvl="2"/>
            <a:r>
              <a:rPr lang="en-US" dirty="0"/>
              <a:t>Extractor type – other than gravity</a:t>
            </a:r>
          </a:p>
          <a:p>
            <a:pPr lvl="2"/>
            <a:r>
              <a:rPr lang="en-US" dirty="0"/>
              <a:t>Management – VWC (village water committee)</a:t>
            </a:r>
          </a:p>
          <a:p>
            <a:pPr lvl="2"/>
            <a:r>
              <a:rPr lang="en-US" dirty="0"/>
              <a:t>Payment – Lack of payment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055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16676-8660-3047-8266-664FB6DFC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47628-C878-0547-8309-2B577FCF9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Further hyperparameter tuning can be done for each model used</a:t>
            </a:r>
          </a:p>
          <a:p>
            <a:r>
              <a:rPr lang="en-US" dirty="0"/>
              <a:t>Different combinations of ensemble models can be tested</a:t>
            </a:r>
          </a:p>
          <a:p>
            <a:r>
              <a:rPr lang="en-US" dirty="0"/>
              <a:t>Different methods of dealing with class imbalance can be used</a:t>
            </a:r>
          </a:p>
          <a:p>
            <a:pPr lvl="1"/>
            <a:r>
              <a:rPr lang="en-US" dirty="0"/>
              <a:t>under sampling</a:t>
            </a:r>
          </a:p>
          <a:p>
            <a:pPr lvl="1"/>
            <a:r>
              <a:rPr lang="en-US" dirty="0"/>
              <a:t>different class weights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014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16676-8660-3047-8266-664FB6DFC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7401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833529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16676-8660-3047-8266-664FB6DFC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47628-C878-0547-8309-2B577FCF9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98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E5807-9B75-6F4A-8DE4-FAA0FB4B2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40" y="365125"/>
            <a:ext cx="399655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Tanzanian Water Crisis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964AC-401E-7D49-A2B7-C02881F0A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7240" y="1825625"/>
            <a:ext cx="399655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More than 50,000 water wells are installed by 2013</a:t>
            </a:r>
          </a:p>
          <a:p>
            <a:pPr lvl="1"/>
            <a:r>
              <a:rPr lang="en-US" dirty="0"/>
              <a:t>54.9 % Functional</a:t>
            </a:r>
          </a:p>
          <a:p>
            <a:pPr lvl="1"/>
            <a:r>
              <a:rPr lang="en-US" dirty="0"/>
              <a:t>38.3 % Non-functional</a:t>
            </a:r>
          </a:p>
          <a:p>
            <a:pPr lvl="1"/>
            <a:r>
              <a:rPr lang="en-US" dirty="0"/>
              <a:t>6.8 % Needs repair</a:t>
            </a:r>
          </a:p>
          <a:p>
            <a:r>
              <a:rPr lang="en-US" dirty="0"/>
              <a:t>Imperative to determine which wells are not functioning or need repairing accurately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56D4EEFE-5E5C-CF4D-BF93-7F59FD623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129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164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ellanox BlueField provides the best out-of-band malware detection for today’s data center">
            <a:extLst>
              <a:ext uri="{FF2B5EF4-FFF2-40B4-BE49-F238E27FC236}">
                <a16:creationId xmlns:a16="http://schemas.microsoft.com/office/drawing/2014/main" id="{0747FC6A-F26D-D545-8A02-6BDF1443C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9888"/>
            <a:ext cx="12192000" cy="611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D2BD93-729E-2C4B-8410-DD615ED1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5099E-61AE-9249-B0E2-547509DEE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Construct a model that can classify </a:t>
            </a:r>
          </a:p>
          <a:p>
            <a:pPr marL="457200" lvl="1" indent="0">
              <a:buNone/>
            </a:pPr>
            <a:r>
              <a:rPr lang="en-US" sz="2800" dirty="0"/>
              <a:t>[1] functioning wells,</a:t>
            </a:r>
          </a:p>
          <a:p>
            <a:pPr marL="457200" lvl="1" indent="0">
              <a:buNone/>
            </a:pPr>
            <a:r>
              <a:rPr lang="en-US" sz="2800" dirty="0"/>
              <a:t>[2] functioning but need repairing wells, and</a:t>
            </a:r>
          </a:p>
          <a:p>
            <a:pPr marL="457200" lvl="1" indent="0">
              <a:buNone/>
            </a:pPr>
            <a:r>
              <a:rPr lang="en-US" sz="2800" dirty="0"/>
              <a:t>[3] non-functioning wells.</a:t>
            </a:r>
          </a:p>
          <a:p>
            <a:pPr marL="457200" lvl="1" indent="0">
              <a:buNone/>
            </a:pPr>
            <a:endParaRPr lang="en-US" sz="2800" dirty="0"/>
          </a:p>
          <a:p>
            <a:r>
              <a:rPr lang="en-US" sz="3200" dirty="0"/>
              <a:t>Top Priorities</a:t>
            </a:r>
          </a:p>
          <a:p>
            <a:pPr lvl="1">
              <a:buFont typeface="Wingdings" pitchFamily="2" charset="2"/>
              <a:buChar char="à"/>
            </a:pPr>
            <a:r>
              <a:rPr lang="en-US" sz="2800" dirty="0"/>
              <a:t> Recalls for [2] and [3]</a:t>
            </a:r>
          </a:p>
          <a:p>
            <a:pPr lvl="1">
              <a:buFont typeface="Wingdings" pitchFamily="2" charset="2"/>
              <a:buChar char="à"/>
            </a:pPr>
            <a:r>
              <a:rPr lang="en-US" sz="2800" dirty="0">
                <a:sym typeface="Wingdings" pitchFamily="2" charset="2"/>
              </a:rPr>
              <a:t> </a:t>
            </a:r>
            <a:r>
              <a:rPr lang="en-US" sz="2800" dirty="0"/>
              <a:t>Overall accuracy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7351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B5161-9CDB-5244-8647-0E024E022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Geographical Factors</a:t>
            </a:r>
          </a:p>
        </p:txBody>
      </p:sp>
      <p:pic>
        <p:nvPicPr>
          <p:cNvPr id="7" name="Content Placeholder 6" descr="Map&#10;&#10;Description automatically generated">
            <a:extLst>
              <a:ext uri="{FF2B5EF4-FFF2-40B4-BE49-F238E27FC236}">
                <a16:creationId xmlns:a16="http://schemas.microsoft.com/office/drawing/2014/main" id="{A78459DC-E2D1-3745-8AEE-784F1F2577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987" y="2187024"/>
            <a:ext cx="3617250" cy="324561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5A09B5-31B4-8841-B3D0-9D6006FE6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787" y="2187024"/>
            <a:ext cx="3636291" cy="32456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174EEA-427B-7943-9E77-10E3DFB6C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253" y="2187024"/>
            <a:ext cx="3504678" cy="32456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5D5986-486B-084B-8762-A77411DCB6DC}"/>
              </a:ext>
            </a:extLst>
          </p:cNvPr>
          <p:cNvSpPr txBox="1"/>
          <p:nvPr/>
        </p:nvSpPr>
        <p:spPr>
          <a:xfrm>
            <a:off x="641130" y="1690688"/>
            <a:ext cx="2814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Percent Functioning Wells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B7C9F9-57FB-4C40-AEDB-188B49E67586}"/>
              </a:ext>
            </a:extLst>
          </p:cNvPr>
          <p:cNvSpPr txBox="1"/>
          <p:nvPr/>
        </p:nvSpPr>
        <p:spPr>
          <a:xfrm>
            <a:off x="4507978" y="1690688"/>
            <a:ext cx="3315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Percent Non-Functioning Wells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635788-B4D0-BD4A-9DB0-25A6B8066119}"/>
              </a:ext>
            </a:extLst>
          </p:cNvPr>
          <p:cNvSpPr txBox="1"/>
          <p:nvPr/>
        </p:nvSpPr>
        <p:spPr>
          <a:xfrm>
            <a:off x="8516018" y="1690688"/>
            <a:ext cx="3209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Percent Need-Repairing Wells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942EE7-79D5-244D-A471-BAC689619B87}"/>
              </a:ext>
            </a:extLst>
          </p:cNvPr>
          <p:cNvSpPr txBox="1"/>
          <p:nvPr/>
        </p:nvSpPr>
        <p:spPr>
          <a:xfrm>
            <a:off x="8368253" y="5559643"/>
            <a:ext cx="21558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Region: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Kigoma </a:t>
            </a:r>
          </a:p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N =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2816</a:t>
            </a:r>
          </a:p>
          <a:p>
            <a:r>
              <a:rPr lang="en-US" b="0" dirty="0">
                <a:solidFill>
                  <a:srgbClr val="FFFF00"/>
                </a:solidFill>
                <a:latin typeface="Gotham Narrow Medium" pitchFamily="2" charset="0"/>
              </a:rPr>
              <a:t>Percentage: </a:t>
            </a:r>
            <a:r>
              <a:rPr lang="en-US" b="0" dirty="0">
                <a:solidFill>
                  <a:schemeClr val="bg1"/>
                </a:solidFill>
                <a:latin typeface="Gotham Narrow Medium" pitchFamily="2" charset="0"/>
              </a:rPr>
              <a:t>21.41 %</a:t>
            </a:r>
            <a:endParaRPr lang="en-US" dirty="0">
              <a:solidFill>
                <a:schemeClr val="bg1"/>
              </a:solidFill>
              <a:latin typeface="Gotham Narrow Medium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3A2812-4C43-7A49-BBE4-4C69FF865AAA}"/>
              </a:ext>
            </a:extLst>
          </p:cNvPr>
          <p:cNvSpPr txBox="1"/>
          <p:nvPr/>
        </p:nvSpPr>
        <p:spPr>
          <a:xfrm>
            <a:off x="4347787" y="5550005"/>
            <a:ext cx="21927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Region: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Lindi</a:t>
            </a:r>
          </a:p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N =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1546</a:t>
            </a:r>
          </a:p>
          <a:p>
            <a:r>
              <a:rPr lang="en-US" b="0" dirty="0">
                <a:solidFill>
                  <a:srgbClr val="FFFF00"/>
                </a:solidFill>
                <a:latin typeface="Gotham Narrow Medium" pitchFamily="2" charset="0"/>
              </a:rPr>
              <a:t>Percentage: </a:t>
            </a:r>
            <a:r>
              <a:rPr lang="en-US" b="0" dirty="0">
                <a:solidFill>
                  <a:schemeClr val="bg1"/>
                </a:solidFill>
                <a:latin typeface="Gotham Narrow Medium" pitchFamily="2" charset="0"/>
              </a:rPr>
              <a:t>64.23%</a:t>
            </a:r>
            <a:endParaRPr lang="en-US" dirty="0">
              <a:solidFill>
                <a:schemeClr val="bg1"/>
              </a:solidFill>
              <a:latin typeface="Gotham Narrow Medium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DE4CBA-4C5C-3547-A0D3-4F1A4CCF5CC9}"/>
              </a:ext>
            </a:extLst>
          </p:cNvPr>
          <p:cNvSpPr txBox="1"/>
          <p:nvPr/>
        </p:nvSpPr>
        <p:spPr>
          <a:xfrm>
            <a:off x="231347" y="5559643"/>
            <a:ext cx="21734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Region: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Iringa</a:t>
            </a:r>
          </a:p>
          <a:p>
            <a:r>
              <a:rPr lang="en-US" dirty="0">
                <a:solidFill>
                  <a:srgbClr val="FFFF00"/>
                </a:solidFill>
                <a:latin typeface="Gotham Narrow Medium" pitchFamily="2" charset="0"/>
              </a:rPr>
              <a:t>N = </a:t>
            </a: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5294</a:t>
            </a:r>
          </a:p>
          <a:p>
            <a:r>
              <a:rPr lang="en-US" b="0" dirty="0">
                <a:solidFill>
                  <a:srgbClr val="FFFF00"/>
                </a:solidFill>
                <a:latin typeface="Gotham Narrow Medium" pitchFamily="2" charset="0"/>
              </a:rPr>
              <a:t>Percentage: </a:t>
            </a:r>
            <a:r>
              <a:rPr lang="en-US" b="0" dirty="0">
                <a:solidFill>
                  <a:schemeClr val="bg1"/>
                </a:solidFill>
                <a:latin typeface="Gotham Narrow Medium" pitchFamily="2" charset="0"/>
              </a:rPr>
              <a:t>78.22%</a:t>
            </a:r>
            <a:endParaRPr lang="en-US" dirty="0">
              <a:solidFill>
                <a:schemeClr val="bg1"/>
              </a:solidFill>
              <a:latin typeface="Gotham Narrow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867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A6081-165F-BD4F-BECA-13D66F746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Quantity Factors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E3B2F1C6-6996-294F-BD41-9BEDB25C82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09"/>
          <a:stretch/>
        </p:blipFill>
        <p:spPr bwMode="auto">
          <a:xfrm>
            <a:off x="357351" y="1522522"/>
            <a:ext cx="4743553" cy="3858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F9CE04A9-00ED-4848-84B0-4B51763E2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803" y="1522523"/>
            <a:ext cx="6476954" cy="385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3E3336-F142-154D-9B54-0C63FD495C9B}"/>
              </a:ext>
            </a:extLst>
          </p:cNvPr>
          <p:cNvSpPr txBox="1"/>
          <p:nvPr/>
        </p:nvSpPr>
        <p:spPr>
          <a:xfrm>
            <a:off x="357351" y="5569545"/>
            <a:ext cx="8347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otham Narrow Medium" pitchFamily="2" charset="0"/>
              </a:rPr>
              <a:t>More than 90% non-functional wells for </a:t>
            </a:r>
            <a:r>
              <a:rPr lang="en-US" sz="2400" dirty="0">
                <a:solidFill>
                  <a:srgbClr val="FFFF00"/>
                </a:solidFill>
                <a:latin typeface="Gotham Narrow Medium" pitchFamily="2" charset="0"/>
              </a:rPr>
              <a:t>”dry quantity” </a:t>
            </a:r>
            <a:r>
              <a:rPr lang="en-US" sz="2400" dirty="0">
                <a:solidFill>
                  <a:schemeClr val="bg1"/>
                </a:solidFill>
                <a:latin typeface="Gotham Narrow Medium" pitchFamily="2" charset="0"/>
              </a:rPr>
              <a:t>wells.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C2D3F0-B7B9-3C45-9DDB-CAE0AF412963}"/>
              </a:ext>
            </a:extLst>
          </p:cNvPr>
          <p:cNvSpPr txBox="1"/>
          <p:nvPr/>
        </p:nvSpPr>
        <p:spPr>
          <a:xfrm>
            <a:off x="357351" y="6063273"/>
            <a:ext cx="9118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otham Narrow Medium" pitchFamily="2" charset="0"/>
              </a:rPr>
              <a:t>More than 80% non-functional wells for </a:t>
            </a:r>
            <a:r>
              <a:rPr lang="en-US" sz="2400" dirty="0">
                <a:solidFill>
                  <a:srgbClr val="FFFF00"/>
                </a:solidFill>
                <a:latin typeface="Gotham Narrow Medium" pitchFamily="2" charset="0"/>
              </a:rPr>
              <a:t>”unknown quantity” </a:t>
            </a:r>
            <a:r>
              <a:rPr lang="en-US" sz="2400" dirty="0">
                <a:solidFill>
                  <a:schemeClr val="bg1"/>
                </a:solidFill>
                <a:latin typeface="Gotham Narrow Medium" pitchFamily="2" charset="0"/>
              </a:rPr>
              <a:t>wells.</a:t>
            </a:r>
          </a:p>
        </p:txBody>
      </p:sp>
    </p:spTree>
    <p:extLst>
      <p:ext uri="{BB962C8B-B14F-4D97-AF65-F5344CB8AC3E}">
        <p14:creationId xmlns:p14="http://schemas.microsoft.com/office/powerpoint/2010/main" val="1746187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E2022-595D-E34F-9950-6DC039754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722971" cy="1325563"/>
          </a:xfrm>
        </p:spPr>
        <p:txBody>
          <a:bodyPr/>
          <a:lstStyle/>
          <a:p>
            <a:r>
              <a:rPr lang="en-US" dirty="0"/>
              <a:t>Funders Factor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D4FCC-340D-584B-9FE4-44C641CD7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577662" cy="4351338"/>
          </a:xfrm>
        </p:spPr>
        <p:txBody>
          <a:bodyPr/>
          <a:lstStyle/>
          <a:p>
            <a:r>
              <a:rPr lang="en-US" dirty="0"/>
              <a:t>More than 50% of wells funded by the government are either not functioning or need repair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F9298D-310E-F74F-A8C6-F41394E7F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171" y="0"/>
            <a:ext cx="8630829" cy="686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12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AD77FA5-63DE-964B-9AE6-11B6D3E19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12" y="593817"/>
            <a:ext cx="6162950" cy="602288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4B657-5229-BA47-B13E-80533293F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2253" y="1851025"/>
            <a:ext cx="493144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Probability of finding</a:t>
            </a:r>
          </a:p>
          <a:p>
            <a:pPr marL="0" indent="0">
              <a:buNone/>
            </a:pPr>
            <a:r>
              <a:rPr lang="en-US" dirty="0"/>
              <a:t>  [1] functioning</a:t>
            </a:r>
          </a:p>
          <a:p>
            <a:pPr marL="0" indent="0">
              <a:buNone/>
            </a:pPr>
            <a:r>
              <a:rPr lang="en-US" dirty="0"/>
              <a:t>  [2] need repairing</a:t>
            </a:r>
          </a:p>
          <a:p>
            <a:pPr marL="0" indent="0">
              <a:buNone/>
            </a:pPr>
            <a:r>
              <a:rPr lang="en-US" dirty="0"/>
              <a:t>  [3] non-functioning</a:t>
            </a:r>
          </a:p>
          <a:p>
            <a:pPr marL="0" indent="0">
              <a:buNone/>
            </a:pPr>
            <a:r>
              <a:rPr lang="en-US" dirty="0"/>
              <a:t>are calculated within 30 km of each water well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2C67BBF-E32A-D849-88C8-33D166A0A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2253" y="390525"/>
            <a:ext cx="4931447" cy="1325563"/>
          </a:xfrm>
        </p:spPr>
        <p:txBody>
          <a:bodyPr/>
          <a:lstStyle/>
          <a:p>
            <a:r>
              <a:rPr lang="en-US" dirty="0"/>
              <a:t>Neighboring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0EED5DC2-17D1-4141-8F7B-81F3CDF8E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3100" y="365124"/>
            <a:ext cx="7772400" cy="658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EB9145-F7D7-2342-8DA5-EA24BCF0C5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061" r="685"/>
          <a:stretch/>
        </p:blipFill>
        <p:spPr>
          <a:xfrm>
            <a:off x="361212" y="5422900"/>
            <a:ext cx="2686579" cy="119380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47FA898-02A7-1048-BFC0-9D6E10FBA26C}"/>
              </a:ext>
            </a:extLst>
          </p:cNvPr>
          <p:cNvSpPr/>
          <p:nvPr/>
        </p:nvSpPr>
        <p:spPr>
          <a:xfrm>
            <a:off x="3987020" y="4201449"/>
            <a:ext cx="660400" cy="658812"/>
          </a:xfrm>
          <a:prstGeom prst="ellipse">
            <a:avLst/>
          </a:prstGeom>
          <a:solidFill>
            <a:srgbClr val="FFFF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69A2325-270E-3248-8BAB-572D387F9699}"/>
              </a:ext>
            </a:extLst>
          </p:cNvPr>
          <p:cNvSpPr/>
          <p:nvPr/>
        </p:nvSpPr>
        <p:spPr>
          <a:xfrm>
            <a:off x="2044700" y="3099594"/>
            <a:ext cx="660400" cy="658812"/>
          </a:xfrm>
          <a:prstGeom prst="ellipse">
            <a:avLst/>
          </a:prstGeom>
          <a:solidFill>
            <a:srgbClr val="FFFF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F705859-9E66-2941-ABA4-D6C5846D715A}"/>
              </a:ext>
            </a:extLst>
          </p:cNvPr>
          <p:cNvSpPr/>
          <p:nvPr/>
        </p:nvSpPr>
        <p:spPr>
          <a:xfrm>
            <a:off x="3644016" y="1845371"/>
            <a:ext cx="660400" cy="658812"/>
          </a:xfrm>
          <a:prstGeom prst="ellipse">
            <a:avLst/>
          </a:prstGeom>
          <a:solidFill>
            <a:srgbClr val="FFFF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63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340AB-A299-0D4D-941F-A44489549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Plan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3A93D1-B9F4-9441-9A51-5D046AD00B79}"/>
              </a:ext>
            </a:extLst>
          </p:cNvPr>
          <p:cNvSpPr/>
          <p:nvPr/>
        </p:nvSpPr>
        <p:spPr>
          <a:xfrm>
            <a:off x="2671345" y="1867339"/>
            <a:ext cx="3499184" cy="20102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E0774D-ABAA-6D4F-8FBE-5562C49A98B5}"/>
              </a:ext>
            </a:extLst>
          </p:cNvPr>
          <p:cNvSpPr/>
          <p:nvPr/>
        </p:nvSpPr>
        <p:spPr>
          <a:xfrm>
            <a:off x="6391108" y="1867338"/>
            <a:ext cx="3499184" cy="20102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F87D25-5F1E-EC4A-BA9B-42C7496CBD28}"/>
              </a:ext>
            </a:extLst>
          </p:cNvPr>
          <p:cNvSpPr/>
          <p:nvPr/>
        </p:nvSpPr>
        <p:spPr>
          <a:xfrm>
            <a:off x="2671345" y="1867337"/>
            <a:ext cx="3499184" cy="5785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Gotham Narrow Book" pitchFamily="2" charset="0"/>
              </a:rPr>
              <a:t>Bagging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3134CF-B42D-9346-9247-926BFB223204}"/>
              </a:ext>
            </a:extLst>
          </p:cNvPr>
          <p:cNvSpPr/>
          <p:nvPr/>
        </p:nvSpPr>
        <p:spPr>
          <a:xfrm>
            <a:off x="6390105" y="1867337"/>
            <a:ext cx="3499184" cy="5785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Gotham Narrow Book" pitchFamily="2" charset="0"/>
              </a:rPr>
              <a:t>Boosting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74B300-12EB-0249-A27E-39C764776F32}"/>
              </a:ext>
            </a:extLst>
          </p:cNvPr>
          <p:cNvSpPr txBox="1"/>
          <p:nvPr/>
        </p:nvSpPr>
        <p:spPr>
          <a:xfrm>
            <a:off x="2667333" y="2447714"/>
            <a:ext cx="3499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Decreases model’s variance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Examples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Random Forest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Extra Trees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F3D11D-81A2-274F-AE64-D8903451DE77}"/>
              </a:ext>
            </a:extLst>
          </p:cNvPr>
          <p:cNvSpPr txBox="1"/>
          <p:nvPr/>
        </p:nvSpPr>
        <p:spPr>
          <a:xfrm>
            <a:off x="6387096" y="2459926"/>
            <a:ext cx="34991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Decreases model’s bias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Examples</a:t>
            </a:r>
          </a:p>
          <a:p>
            <a:pPr marL="742950" lvl="1" indent="-285750">
              <a:buFontTx/>
              <a:buChar char="-"/>
            </a:pPr>
            <a:r>
              <a:rPr lang="en-US" sz="1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XGBoost</a:t>
            </a: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Gotham Narrow Book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en-US" sz="1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Adaboost</a:t>
            </a: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Gotham Narrow Book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Gotham Narrow Book" pitchFamily="2" charset="0"/>
              </a:rPr>
              <a:t>Gradient Boost</a:t>
            </a:r>
          </a:p>
        </p:txBody>
      </p:sp>
    </p:spTree>
    <p:extLst>
      <p:ext uri="{BB962C8B-B14F-4D97-AF65-F5344CB8AC3E}">
        <p14:creationId xmlns:p14="http://schemas.microsoft.com/office/powerpoint/2010/main" val="4278350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5494</TotalTime>
  <Words>703</Words>
  <Application>Microsoft Macintosh PowerPoint</Application>
  <PresentationFormat>Widescreen</PresentationFormat>
  <Paragraphs>181</Paragraphs>
  <Slides>24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Gotham Narrow Book</vt:lpstr>
      <vt:lpstr>Gotham Narrow Medium</vt:lpstr>
      <vt:lpstr>Wingdings</vt:lpstr>
      <vt:lpstr>Office Theme</vt:lpstr>
      <vt:lpstr>How well are the wells?</vt:lpstr>
      <vt:lpstr>Tanzanian Water Crisis Facts</vt:lpstr>
      <vt:lpstr>Tanzanian Water Crisis Facts</vt:lpstr>
      <vt:lpstr>Goals and Objectives</vt:lpstr>
      <vt:lpstr>Geographical Factors</vt:lpstr>
      <vt:lpstr>Quantity Factors</vt:lpstr>
      <vt:lpstr>Funders Factor</vt:lpstr>
      <vt:lpstr>Neighboring</vt:lpstr>
      <vt:lpstr>Our Plan</vt:lpstr>
      <vt:lpstr>Our Plan</vt:lpstr>
      <vt:lpstr>Our Plan</vt:lpstr>
      <vt:lpstr>Out Plan</vt:lpstr>
      <vt:lpstr>Out Plan</vt:lpstr>
      <vt:lpstr>PowerPoint Presentation</vt:lpstr>
      <vt:lpstr>PowerPoint Presentation</vt:lpstr>
      <vt:lpstr>PowerPoint Presentation</vt:lpstr>
      <vt:lpstr>Best Accuracy Model: Adaboost</vt:lpstr>
      <vt:lpstr>Best Recall Model: Random Forest </vt:lpstr>
      <vt:lpstr>Interpreting the Model</vt:lpstr>
      <vt:lpstr>Interpreting the Model</vt:lpstr>
      <vt:lpstr>Conclusion</vt:lpstr>
      <vt:lpstr>Future Studies</vt:lpstr>
      <vt:lpstr>Thank you for listening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 Lee</dc:creator>
  <cp:lastModifiedBy>Ju Lee</cp:lastModifiedBy>
  <cp:revision>76</cp:revision>
  <dcterms:created xsi:type="dcterms:W3CDTF">2020-08-10T14:55:56Z</dcterms:created>
  <dcterms:modified xsi:type="dcterms:W3CDTF">2020-10-20T21:40:27Z</dcterms:modified>
</cp:coreProperties>
</file>